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05ad3775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05ad3775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05ad377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05ad377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705ad3775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705ad3775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05ad377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05ad377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05ad3775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05ad3775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705ad3775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705ad3775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05ad3775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05ad3775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05ad3775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705ad3775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05ad377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05ad377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05ad3775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05ad3775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05ad3775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05ad3775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05ad3775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05ad3775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705ad3775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705ad3775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05ad3775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705ad3775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705ad3775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705ad3775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705ad377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705ad377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705ad377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705ad377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705ad377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705ad377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705ad377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705ad377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EastWest Bank Assessment Dataset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 Diwatin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41" name="Google Shape;141;p22"/>
          <p:cNvSpPr txBox="1"/>
          <p:nvPr/>
        </p:nvSpPr>
        <p:spPr>
          <a:xfrm>
            <a:off x="819000" y="4361450"/>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Var2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42" name="Google Shape;142;p22"/>
          <p:cNvSpPr txBox="1"/>
          <p:nvPr/>
        </p:nvSpPr>
        <p:spPr>
          <a:xfrm>
            <a:off x="4572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Var3 Count</a:t>
            </a:r>
            <a:endParaRPr b="1">
              <a:solidFill>
                <a:schemeClr val="lt1"/>
              </a:solidFill>
              <a:latin typeface="Roboto"/>
              <a:ea typeface="Roboto"/>
              <a:cs typeface="Roboto"/>
              <a:sym typeface="Roboto"/>
            </a:endParaRPr>
          </a:p>
        </p:txBody>
      </p:sp>
      <p:pic>
        <p:nvPicPr>
          <p:cNvPr id="143" name="Google Shape;143;p22"/>
          <p:cNvPicPr preferRelativeResize="0"/>
          <p:nvPr/>
        </p:nvPicPr>
        <p:blipFill>
          <a:blip r:embed="rId3">
            <a:alphaModFix/>
          </a:blip>
          <a:stretch>
            <a:fillRect/>
          </a:stretch>
        </p:blipFill>
        <p:spPr>
          <a:xfrm>
            <a:off x="671925" y="1418750"/>
            <a:ext cx="2849769" cy="2868125"/>
          </a:xfrm>
          <a:prstGeom prst="rect">
            <a:avLst/>
          </a:prstGeom>
          <a:noFill/>
          <a:ln>
            <a:noFill/>
          </a:ln>
        </p:spPr>
      </p:pic>
      <p:pic>
        <p:nvPicPr>
          <p:cNvPr id="144" name="Google Shape;144;p22"/>
          <p:cNvPicPr preferRelativeResize="0"/>
          <p:nvPr/>
        </p:nvPicPr>
        <p:blipFill>
          <a:blip r:embed="rId4">
            <a:alphaModFix/>
          </a:blip>
          <a:stretch>
            <a:fillRect/>
          </a:stretch>
        </p:blipFill>
        <p:spPr>
          <a:xfrm>
            <a:off x="4116289" y="1418750"/>
            <a:ext cx="3482336" cy="2868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50" name="Google Shape;150;p23"/>
          <p:cNvSpPr txBox="1"/>
          <p:nvPr/>
        </p:nvSpPr>
        <p:spPr>
          <a:xfrm>
            <a:off x="819000" y="4361450"/>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Var4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51" name="Google Shape;151;p23"/>
          <p:cNvSpPr txBox="1"/>
          <p:nvPr/>
        </p:nvSpPr>
        <p:spPr>
          <a:xfrm>
            <a:off x="4763025"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Var5 Count</a:t>
            </a:r>
            <a:endParaRPr b="1">
              <a:solidFill>
                <a:schemeClr val="lt1"/>
              </a:solidFill>
              <a:latin typeface="Roboto"/>
              <a:ea typeface="Roboto"/>
              <a:cs typeface="Roboto"/>
              <a:sym typeface="Roboto"/>
            </a:endParaRPr>
          </a:p>
        </p:txBody>
      </p:sp>
      <p:pic>
        <p:nvPicPr>
          <p:cNvPr id="152" name="Google Shape;152;p23"/>
          <p:cNvPicPr preferRelativeResize="0"/>
          <p:nvPr/>
        </p:nvPicPr>
        <p:blipFill>
          <a:blip r:embed="rId3">
            <a:alphaModFix/>
          </a:blip>
          <a:stretch>
            <a:fillRect/>
          </a:stretch>
        </p:blipFill>
        <p:spPr>
          <a:xfrm>
            <a:off x="454875" y="1340925"/>
            <a:ext cx="3607119" cy="2868125"/>
          </a:xfrm>
          <a:prstGeom prst="rect">
            <a:avLst/>
          </a:prstGeom>
          <a:noFill/>
          <a:ln>
            <a:noFill/>
          </a:ln>
        </p:spPr>
      </p:pic>
      <p:pic>
        <p:nvPicPr>
          <p:cNvPr id="153" name="Google Shape;153;p23"/>
          <p:cNvPicPr preferRelativeResize="0"/>
          <p:nvPr/>
        </p:nvPicPr>
        <p:blipFill>
          <a:blip r:embed="rId4">
            <a:alphaModFix/>
          </a:blip>
          <a:stretch>
            <a:fillRect/>
          </a:stretch>
        </p:blipFill>
        <p:spPr>
          <a:xfrm>
            <a:off x="4385300" y="1340913"/>
            <a:ext cx="3486451" cy="28681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59" name="Google Shape;159;p24"/>
          <p:cNvSpPr txBox="1"/>
          <p:nvPr/>
        </p:nvSpPr>
        <p:spPr>
          <a:xfrm>
            <a:off x="873300" y="4258575"/>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Var6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60" name="Google Shape;160;p24"/>
          <p:cNvSpPr txBox="1"/>
          <p:nvPr/>
        </p:nvSpPr>
        <p:spPr>
          <a:xfrm>
            <a:off x="4814650" y="4326075"/>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Var7 Count</a:t>
            </a:r>
            <a:endParaRPr b="1">
              <a:solidFill>
                <a:schemeClr val="lt1"/>
              </a:solidFill>
              <a:latin typeface="Roboto"/>
              <a:ea typeface="Roboto"/>
              <a:cs typeface="Roboto"/>
              <a:sym typeface="Roboto"/>
            </a:endParaRPr>
          </a:p>
        </p:txBody>
      </p:sp>
      <p:pic>
        <p:nvPicPr>
          <p:cNvPr id="161" name="Google Shape;161;p24"/>
          <p:cNvPicPr preferRelativeResize="0"/>
          <p:nvPr/>
        </p:nvPicPr>
        <p:blipFill>
          <a:blip r:embed="rId3">
            <a:alphaModFix/>
          </a:blip>
          <a:stretch>
            <a:fillRect/>
          </a:stretch>
        </p:blipFill>
        <p:spPr>
          <a:xfrm>
            <a:off x="499075" y="1390450"/>
            <a:ext cx="3366254" cy="2818600"/>
          </a:xfrm>
          <a:prstGeom prst="rect">
            <a:avLst/>
          </a:prstGeom>
          <a:noFill/>
          <a:ln>
            <a:noFill/>
          </a:ln>
        </p:spPr>
      </p:pic>
      <p:pic>
        <p:nvPicPr>
          <p:cNvPr id="162" name="Google Shape;162;p24"/>
          <p:cNvPicPr preferRelativeResize="0"/>
          <p:nvPr/>
        </p:nvPicPr>
        <p:blipFill>
          <a:blip r:embed="rId4">
            <a:alphaModFix/>
          </a:blip>
          <a:stretch>
            <a:fillRect/>
          </a:stretch>
        </p:blipFill>
        <p:spPr>
          <a:xfrm>
            <a:off x="4416465" y="1390450"/>
            <a:ext cx="3414191" cy="286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68" name="Google Shape;168;p25"/>
          <p:cNvSpPr txBox="1"/>
          <p:nvPr/>
        </p:nvSpPr>
        <p:spPr>
          <a:xfrm>
            <a:off x="819000" y="4361450"/>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Var8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69" name="Google Shape;169;p25"/>
          <p:cNvSpPr txBox="1"/>
          <p:nvPr/>
        </p:nvSpPr>
        <p:spPr>
          <a:xfrm>
            <a:off x="4572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Var9 Count</a:t>
            </a:r>
            <a:endParaRPr b="1">
              <a:solidFill>
                <a:schemeClr val="lt1"/>
              </a:solidFill>
              <a:latin typeface="Roboto"/>
              <a:ea typeface="Roboto"/>
              <a:cs typeface="Roboto"/>
              <a:sym typeface="Roboto"/>
            </a:endParaRPr>
          </a:p>
        </p:txBody>
      </p:sp>
      <p:pic>
        <p:nvPicPr>
          <p:cNvPr id="170" name="Google Shape;170;p25"/>
          <p:cNvPicPr preferRelativeResize="0"/>
          <p:nvPr/>
        </p:nvPicPr>
        <p:blipFill>
          <a:blip r:embed="rId3">
            <a:alphaModFix/>
          </a:blip>
          <a:stretch>
            <a:fillRect/>
          </a:stretch>
        </p:blipFill>
        <p:spPr>
          <a:xfrm>
            <a:off x="511475" y="1340925"/>
            <a:ext cx="3290957" cy="2868125"/>
          </a:xfrm>
          <a:prstGeom prst="rect">
            <a:avLst/>
          </a:prstGeom>
          <a:noFill/>
          <a:ln>
            <a:noFill/>
          </a:ln>
        </p:spPr>
      </p:pic>
      <p:pic>
        <p:nvPicPr>
          <p:cNvPr id="171" name="Google Shape;171;p25"/>
          <p:cNvPicPr preferRelativeResize="0"/>
          <p:nvPr/>
        </p:nvPicPr>
        <p:blipFill>
          <a:blip r:embed="rId4">
            <a:alphaModFix/>
          </a:blip>
          <a:stretch>
            <a:fillRect/>
          </a:stretch>
        </p:blipFill>
        <p:spPr>
          <a:xfrm>
            <a:off x="4198432" y="1340925"/>
            <a:ext cx="3364926" cy="286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77" name="Google Shape;177;p26"/>
          <p:cNvSpPr txBox="1"/>
          <p:nvPr/>
        </p:nvSpPr>
        <p:spPr>
          <a:xfrm>
            <a:off x="819000" y="4361450"/>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Var10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78" name="Google Shape;178;p26"/>
          <p:cNvSpPr txBox="1"/>
          <p:nvPr/>
        </p:nvSpPr>
        <p:spPr>
          <a:xfrm>
            <a:off x="4572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Var11 Count</a:t>
            </a:r>
            <a:endParaRPr b="1">
              <a:solidFill>
                <a:schemeClr val="lt1"/>
              </a:solidFill>
              <a:latin typeface="Roboto"/>
              <a:ea typeface="Roboto"/>
              <a:cs typeface="Roboto"/>
              <a:sym typeface="Roboto"/>
            </a:endParaRPr>
          </a:p>
        </p:txBody>
      </p:sp>
      <p:pic>
        <p:nvPicPr>
          <p:cNvPr id="179" name="Google Shape;179;p26"/>
          <p:cNvPicPr preferRelativeResize="0"/>
          <p:nvPr/>
        </p:nvPicPr>
        <p:blipFill>
          <a:blip r:embed="rId3">
            <a:alphaModFix/>
          </a:blip>
          <a:stretch>
            <a:fillRect/>
          </a:stretch>
        </p:blipFill>
        <p:spPr>
          <a:xfrm>
            <a:off x="4255875" y="1493325"/>
            <a:ext cx="3400197" cy="2868124"/>
          </a:xfrm>
          <a:prstGeom prst="rect">
            <a:avLst/>
          </a:prstGeom>
          <a:noFill/>
          <a:ln>
            <a:noFill/>
          </a:ln>
        </p:spPr>
      </p:pic>
      <p:pic>
        <p:nvPicPr>
          <p:cNvPr id="180" name="Google Shape;180;p26"/>
          <p:cNvPicPr preferRelativeResize="0"/>
          <p:nvPr/>
        </p:nvPicPr>
        <p:blipFill>
          <a:blip r:embed="rId4">
            <a:alphaModFix/>
          </a:blip>
          <a:stretch>
            <a:fillRect/>
          </a:stretch>
        </p:blipFill>
        <p:spPr>
          <a:xfrm>
            <a:off x="456525" y="1493325"/>
            <a:ext cx="3342743" cy="286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186" name="Google Shape;186;p27"/>
          <p:cNvSpPr txBox="1"/>
          <p:nvPr/>
        </p:nvSpPr>
        <p:spPr>
          <a:xfrm>
            <a:off x="819000" y="4361450"/>
            <a:ext cx="26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Var12 Count</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p:txBody>
      </p:sp>
      <p:sp>
        <p:nvSpPr>
          <p:cNvPr id="187" name="Google Shape;187;p27"/>
          <p:cNvSpPr txBox="1"/>
          <p:nvPr/>
        </p:nvSpPr>
        <p:spPr>
          <a:xfrm>
            <a:off x="4572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Var13 Count</a:t>
            </a:r>
            <a:endParaRPr b="1">
              <a:solidFill>
                <a:schemeClr val="lt1"/>
              </a:solidFill>
              <a:latin typeface="Roboto"/>
              <a:ea typeface="Roboto"/>
              <a:cs typeface="Roboto"/>
              <a:sym typeface="Roboto"/>
            </a:endParaRPr>
          </a:p>
        </p:txBody>
      </p:sp>
      <p:pic>
        <p:nvPicPr>
          <p:cNvPr id="188" name="Google Shape;188;p27"/>
          <p:cNvPicPr preferRelativeResize="0"/>
          <p:nvPr/>
        </p:nvPicPr>
        <p:blipFill>
          <a:blip r:embed="rId3">
            <a:alphaModFix/>
          </a:blip>
          <a:stretch>
            <a:fillRect/>
          </a:stretch>
        </p:blipFill>
        <p:spPr>
          <a:xfrm>
            <a:off x="417963" y="1340925"/>
            <a:ext cx="3419887" cy="2868124"/>
          </a:xfrm>
          <a:prstGeom prst="rect">
            <a:avLst/>
          </a:prstGeom>
          <a:noFill/>
          <a:ln>
            <a:noFill/>
          </a:ln>
        </p:spPr>
      </p:pic>
      <p:pic>
        <p:nvPicPr>
          <p:cNvPr id="189" name="Google Shape;189;p27"/>
          <p:cNvPicPr preferRelativeResize="0"/>
          <p:nvPr/>
        </p:nvPicPr>
        <p:blipFill>
          <a:blip r:embed="rId4">
            <a:alphaModFix/>
          </a:blip>
          <a:stretch>
            <a:fillRect/>
          </a:stretch>
        </p:blipFill>
        <p:spPr>
          <a:xfrm>
            <a:off x="4241137" y="1340925"/>
            <a:ext cx="3349561" cy="286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426575" y="1274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Exploratory Data Analysis</a:t>
            </a:r>
            <a:endParaRPr sz="2600"/>
          </a:p>
        </p:txBody>
      </p:sp>
      <p:sp>
        <p:nvSpPr>
          <p:cNvPr id="195" name="Google Shape;195;p28"/>
          <p:cNvSpPr txBox="1"/>
          <p:nvPr/>
        </p:nvSpPr>
        <p:spPr>
          <a:xfrm>
            <a:off x="786900" y="859825"/>
            <a:ext cx="2617800" cy="2185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solidFill>
                  <a:schemeClr val="lt1"/>
                </a:solidFill>
                <a:latin typeface="Roboto"/>
                <a:ea typeface="Roboto"/>
                <a:cs typeface="Roboto"/>
                <a:sym typeface="Roboto"/>
              </a:rPr>
              <a:t>Pair Plot</a:t>
            </a:r>
            <a:endParaRPr b="1" sz="1300">
              <a:solidFill>
                <a:schemeClr val="lt1"/>
              </a:solidFill>
              <a:latin typeface="Roboto"/>
              <a:ea typeface="Roboto"/>
              <a:cs typeface="Roboto"/>
              <a:sym typeface="Roboto"/>
            </a:endParaRPr>
          </a:p>
          <a:p>
            <a:pPr indent="0" lvl="0" marL="0" rtl="0" algn="r">
              <a:spcBef>
                <a:spcPts val="0"/>
              </a:spcBef>
              <a:spcAft>
                <a:spcPts val="0"/>
              </a:spcAft>
              <a:buNone/>
            </a:pPr>
            <a:r>
              <a:rPr lang="en" sz="1300">
                <a:solidFill>
                  <a:schemeClr val="lt1"/>
                </a:solidFill>
                <a:latin typeface="Roboto"/>
                <a:ea typeface="Roboto"/>
                <a:cs typeface="Roboto"/>
                <a:sym typeface="Roboto"/>
              </a:rPr>
              <a:t>Pair plot is used to understand the best set of features to explain a relationship between two variables or to form the most separated clusters. It also helps to form some simple classification models by drawing some simple lines or make linear separation in our data-set.</a:t>
            </a:r>
            <a:endParaRPr sz="1300">
              <a:solidFill>
                <a:schemeClr val="lt1"/>
              </a:solidFill>
              <a:latin typeface="Roboto"/>
              <a:ea typeface="Roboto"/>
              <a:cs typeface="Roboto"/>
              <a:sym typeface="Roboto"/>
            </a:endParaRPr>
          </a:p>
        </p:txBody>
      </p:sp>
      <p:pic>
        <p:nvPicPr>
          <p:cNvPr id="196" name="Google Shape;196;p28"/>
          <p:cNvPicPr preferRelativeResize="0"/>
          <p:nvPr/>
        </p:nvPicPr>
        <p:blipFill>
          <a:blip r:embed="rId3">
            <a:alphaModFix/>
          </a:blip>
          <a:stretch>
            <a:fillRect/>
          </a:stretch>
        </p:blipFill>
        <p:spPr>
          <a:xfrm>
            <a:off x="3542950" y="859825"/>
            <a:ext cx="4180385" cy="4074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426575" y="1274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Exploratory Data Analysis</a:t>
            </a:r>
            <a:endParaRPr sz="2600"/>
          </a:p>
        </p:txBody>
      </p:sp>
      <p:sp>
        <p:nvSpPr>
          <p:cNvPr id="202" name="Google Shape;202;p29"/>
          <p:cNvSpPr txBox="1"/>
          <p:nvPr/>
        </p:nvSpPr>
        <p:spPr>
          <a:xfrm>
            <a:off x="786900" y="859825"/>
            <a:ext cx="2617800" cy="846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solidFill>
                  <a:schemeClr val="lt1"/>
                </a:solidFill>
                <a:latin typeface="Roboto"/>
                <a:ea typeface="Roboto"/>
                <a:cs typeface="Roboto"/>
                <a:sym typeface="Roboto"/>
              </a:rPr>
              <a:t>Pair Plot</a:t>
            </a:r>
            <a:endParaRPr b="1" sz="1300">
              <a:solidFill>
                <a:schemeClr val="lt1"/>
              </a:solidFill>
              <a:latin typeface="Roboto"/>
              <a:ea typeface="Roboto"/>
              <a:cs typeface="Roboto"/>
              <a:sym typeface="Roboto"/>
            </a:endParaRPr>
          </a:p>
          <a:p>
            <a:pPr indent="0" lvl="0" marL="0" rtl="0" algn="r">
              <a:spcBef>
                <a:spcPts val="0"/>
              </a:spcBef>
              <a:spcAft>
                <a:spcPts val="0"/>
              </a:spcAft>
              <a:buNone/>
            </a:pPr>
            <a:r>
              <a:rPr lang="en" sz="1500">
                <a:solidFill>
                  <a:schemeClr val="lt1"/>
                </a:solidFill>
                <a:latin typeface="Roboto"/>
                <a:ea typeface="Roboto"/>
                <a:cs typeface="Roboto"/>
                <a:sym typeface="Roboto"/>
              </a:rPr>
              <a:t>reduce the clutter by plotting diagrams with significance</a:t>
            </a:r>
            <a:endParaRPr sz="1300">
              <a:solidFill>
                <a:schemeClr val="lt1"/>
              </a:solidFill>
              <a:latin typeface="Roboto"/>
              <a:ea typeface="Roboto"/>
              <a:cs typeface="Roboto"/>
              <a:sym typeface="Roboto"/>
            </a:endParaRPr>
          </a:p>
        </p:txBody>
      </p:sp>
      <p:pic>
        <p:nvPicPr>
          <p:cNvPr id="203" name="Google Shape;203;p29"/>
          <p:cNvPicPr preferRelativeResize="0"/>
          <p:nvPr/>
        </p:nvPicPr>
        <p:blipFill>
          <a:blip r:embed="rId3">
            <a:alphaModFix/>
          </a:blip>
          <a:stretch>
            <a:fillRect/>
          </a:stretch>
        </p:blipFill>
        <p:spPr>
          <a:xfrm>
            <a:off x="3917925" y="859825"/>
            <a:ext cx="4051869" cy="407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09" name="Google Shape;209;p3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 and Prediction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412425" y="205250"/>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Logistic Regression</a:t>
            </a:r>
            <a:endParaRPr sz="3200"/>
          </a:p>
        </p:txBody>
      </p:sp>
      <p:sp>
        <p:nvSpPr>
          <p:cNvPr id="215" name="Google Shape;215;p31"/>
          <p:cNvSpPr txBox="1"/>
          <p:nvPr/>
        </p:nvSpPr>
        <p:spPr>
          <a:xfrm>
            <a:off x="5916250" y="1171125"/>
            <a:ext cx="26178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Split the data into training set and testing set using train_test_split</a:t>
            </a:r>
            <a:endParaRPr sz="1300">
              <a:solidFill>
                <a:schemeClr val="lt1"/>
              </a:solidFill>
              <a:latin typeface="Roboto"/>
              <a:ea typeface="Roboto"/>
              <a:cs typeface="Roboto"/>
              <a:sym typeface="Roboto"/>
            </a:endParaRPr>
          </a:p>
        </p:txBody>
      </p:sp>
      <p:pic>
        <p:nvPicPr>
          <p:cNvPr id="216" name="Google Shape;216;p31"/>
          <p:cNvPicPr preferRelativeResize="0"/>
          <p:nvPr/>
        </p:nvPicPr>
        <p:blipFill>
          <a:blip r:embed="rId3">
            <a:alphaModFix/>
          </a:blip>
          <a:stretch>
            <a:fillRect/>
          </a:stretch>
        </p:blipFill>
        <p:spPr>
          <a:xfrm>
            <a:off x="352075" y="1171125"/>
            <a:ext cx="5564175" cy="1228975"/>
          </a:xfrm>
          <a:prstGeom prst="rect">
            <a:avLst/>
          </a:prstGeom>
          <a:noFill/>
          <a:ln>
            <a:noFill/>
          </a:ln>
        </p:spPr>
      </p:pic>
      <p:sp>
        <p:nvSpPr>
          <p:cNvPr id="217" name="Google Shape;217;p31"/>
          <p:cNvSpPr txBox="1"/>
          <p:nvPr/>
        </p:nvSpPr>
        <p:spPr>
          <a:xfrm>
            <a:off x="6132325" y="2901225"/>
            <a:ext cx="26178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Train and fit a logistic regression model on the training set.</a:t>
            </a:r>
            <a:endParaRPr sz="1300">
              <a:solidFill>
                <a:schemeClr val="lt1"/>
              </a:solidFill>
              <a:latin typeface="Roboto"/>
              <a:ea typeface="Roboto"/>
              <a:cs typeface="Roboto"/>
              <a:sym typeface="Roboto"/>
            </a:endParaRPr>
          </a:p>
        </p:txBody>
      </p:sp>
      <p:pic>
        <p:nvPicPr>
          <p:cNvPr id="218" name="Google Shape;218;p31"/>
          <p:cNvPicPr preferRelativeResize="0"/>
          <p:nvPr/>
        </p:nvPicPr>
        <p:blipFill>
          <a:blip r:embed="rId4">
            <a:alphaModFix/>
          </a:blip>
          <a:stretch>
            <a:fillRect/>
          </a:stretch>
        </p:blipFill>
        <p:spPr>
          <a:xfrm>
            <a:off x="320225" y="2768075"/>
            <a:ext cx="5596025" cy="8859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Determining the Predictor variables to effectively predict Target Variable</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412425" y="205250"/>
            <a:ext cx="7957200" cy="636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lang="en" sz="3200"/>
              <a:t>Predictions and Evaluations</a:t>
            </a:r>
            <a:endParaRPr sz="3200"/>
          </a:p>
        </p:txBody>
      </p:sp>
      <p:sp>
        <p:nvSpPr>
          <p:cNvPr id="224" name="Google Shape;224;p32"/>
          <p:cNvSpPr txBox="1"/>
          <p:nvPr/>
        </p:nvSpPr>
        <p:spPr>
          <a:xfrm>
            <a:off x="5314875" y="1291400"/>
            <a:ext cx="26178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Now predict values for the testing data.</a:t>
            </a:r>
            <a:endParaRPr sz="1300">
              <a:solidFill>
                <a:schemeClr val="lt1"/>
              </a:solidFill>
              <a:latin typeface="Roboto"/>
              <a:ea typeface="Roboto"/>
              <a:cs typeface="Roboto"/>
              <a:sym typeface="Roboto"/>
            </a:endParaRPr>
          </a:p>
        </p:txBody>
      </p:sp>
      <p:sp>
        <p:nvSpPr>
          <p:cNvPr id="225" name="Google Shape;225;p32"/>
          <p:cNvSpPr txBox="1"/>
          <p:nvPr/>
        </p:nvSpPr>
        <p:spPr>
          <a:xfrm>
            <a:off x="5538025" y="2901225"/>
            <a:ext cx="26178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Create a classification report for the model.</a:t>
            </a:r>
            <a:endParaRPr sz="1300">
              <a:solidFill>
                <a:schemeClr val="lt1"/>
              </a:solidFill>
              <a:latin typeface="Roboto"/>
              <a:ea typeface="Roboto"/>
              <a:cs typeface="Roboto"/>
              <a:sym typeface="Roboto"/>
            </a:endParaRPr>
          </a:p>
        </p:txBody>
      </p:sp>
      <p:pic>
        <p:nvPicPr>
          <p:cNvPr id="226" name="Google Shape;226;p32"/>
          <p:cNvPicPr preferRelativeResize="0"/>
          <p:nvPr/>
        </p:nvPicPr>
        <p:blipFill>
          <a:blip r:embed="rId3">
            <a:alphaModFix/>
          </a:blip>
          <a:stretch>
            <a:fillRect/>
          </a:stretch>
        </p:blipFill>
        <p:spPr>
          <a:xfrm>
            <a:off x="817450" y="1079150"/>
            <a:ext cx="3886200" cy="1181100"/>
          </a:xfrm>
          <a:prstGeom prst="rect">
            <a:avLst/>
          </a:prstGeom>
          <a:noFill/>
          <a:ln>
            <a:noFill/>
          </a:ln>
        </p:spPr>
      </p:pic>
      <p:pic>
        <p:nvPicPr>
          <p:cNvPr id="227" name="Google Shape;227;p32"/>
          <p:cNvPicPr preferRelativeResize="0"/>
          <p:nvPr/>
        </p:nvPicPr>
        <p:blipFill>
          <a:blip r:embed="rId4">
            <a:alphaModFix/>
          </a:blip>
          <a:stretch>
            <a:fillRect/>
          </a:stretch>
        </p:blipFill>
        <p:spPr>
          <a:xfrm>
            <a:off x="817450" y="2778951"/>
            <a:ext cx="3840450" cy="82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412425" y="205250"/>
            <a:ext cx="7957200" cy="636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lang="en" sz="3200"/>
              <a:t>Predictions and Evaluations</a:t>
            </a:r>
            <a:endParaRPr sz="3200"/>
          </a:p>
        </p:txBody>
      </p:sp>
      <p:sp>
        <p:nvSpPr>
          <p:cNvPr id="233" name="Google Shape;233;p33"/>
          <p:cNvSpPr txBox="1"/>
          <p:nvPr/>
        </p:nvSpPr>
        <p:spPr>
          <a:xfrm>
            <a:off x="5314875" y="1291400"/>
            <a:ext cx="26178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Now predict values for the testing data.</a:t>
            </a:r>
            <a:endParaRPr sz="1300">
              <a:solidFill>
                <a:schemeClr val="lt1"/>
              </a:solidFill>
              <a:latin typeface="Roboto"/>
              <a:ea typeface="Roboto"/>
              <a:cs typeface="Roboto"/>
              <a:sym typeface="Roboto"/>
            </a:endParaRPr>
          </a:p>
        </p:txBody>
      </p:sp>
      <p:sp>
        <p:nvSpPr>
          <p:cNvPr id="234" name="Google Shape;234;p33"/>
          <p:cNvSpPr txBox="1"/>
          <p:nvPr/>
        </p:nvSpPr>
        <p:spPr>
          <a:xfrm>
            <a:off x="5538025" y="2901225"/>
            <a:ext cx="2617800" cy="9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50">
                <a:solidFill>
                  <a:schemeClr val="lt1"/>
                </a:solidFill>
              </a:rPr>
              <a:t>Create a classification report for the model.</a:t>
            </a:r>
            <a:endParaRPr b="1" sz="1050">
              <a:solidFill>
                <a:schemeClr val="lt1"/>
              </a:solidFill>
            </a:endParaRPr>
          </a:p>
          <a:p>
            <a:pPr indent="0" lvl="0" marL="0" rtl="0" algn="r">
              <a:spcBef>
                <a:spcPts val="0"/>
              </a:spcBef>
              <a:spcAft>
                <a:spcPts val="0"/>
              </a:spcAft>
              <a:buNone/>
            </a:pPr>
            <a:r>
              <a:t/>
            </a:r>
            <a:endParaRPr b="1" sz="1050">
              <a:solidFill>
                <a:schemeClr val="lt1"/>
              </a:solidFill>
            </a:endParaRPr>
          </a:p>
          <a:p>
            <a:pPr indent="0" lvl="0" marL="0" rtl="0" algn="r">
              <a:spcBef>
                <a:spcPts val="0"/>
              </a:spcBef>
              <a:spcAft>
                <a:spcPts val="0"/>
              </a:spcAft>
              <a:buNone/>
            </a:pPr>
            <a:r>
              <a:t/>
            </a:r>
            <a:endParaRPr b="1" sz="1050">
              <a:solidFill>
                <a:schemeClr val="lt1"/>
              </a:solidFill>
            </a:endParaRPr>
          </a:p>
          <a:p>
            <a:pPr indent="0" lvl="0" marL="0" rtl="0" algn="r">
              <a:spcBef>
                <a:spcPts val="0"/>
              </a:spcBef>
              <a:spcAft>
                <a:spcPts val="0"/>
              </a:spcAft>
              <a:buNone/>
            </a:pPr>
            <a:r>
              <a:t/>
            </a:r>
            <a:endParaRPr b="1" sz="1050">
              <a:solidFill>
                <a:schemeClr val="lt1"/>
              </a:solidFill>
            </a:endParaRPr>
          </a:p>
        </p:txBody>
      </p:sp>
      <p:pic>
        <p:nvPicPr>
          <p:cNvPr id="235" name="Google Shape;235;p33"/>
          <p:cNvPicPr preferRelativeResize="0"/>
          <p:nvPr/>
        </p:nvPicPr>
        <p:blipFill>
          <a:blip r:embed="rId3">
            <a:alphaModFix/>
          </a:blip>
          <a:stretch>
            <a:fillRect/>
          </a:stretch>
        </p:blipFill>
        <p:spPr>
          <a:xfrm>
            <a:off x="817450" y="1079150"/>
            <a:ext cx="3886200" cy="1181100"/>
          </a:xfrm>
          <a:prstGeom prst="rect">
            <a:avLst/>
          </a:prstGeom>
          <a:noFill/>
          <a:ln>
            <a:noFill/>
          </a:ln>
        </p:spPr>
      </p:pic>
      <p:pic>
        <p:nvPicPr>
          <p:cNvPr id="236" name="Google Shape;236;p33"/>
          <p:cNvPicPr preferRelativeResize="0"/>
          <p:nvPr/>
        </p:nvPicPr>
        <p:blipFill>
          <a:blip r:embed="rId4">
            <a:alphaModFix/>
          </a:blip>
          <a:stretch>
            <a:fillRect/>
          </a:stretch>
        </p:blipFill>
        <p:spPr>
          <a:xfrm>
            <a:off x="817450" y="2571750"/>
            <a:ext cx="3857625" cy="2085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412425" y="205250"/>
            <a:ext cx="7957200" cy="6366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lang="en" sz="3200"/>
              <a:t>Confusion Matrix</a:t>
            </a:r>
            <a:endParaRPr sz="3200"/>
          </a:p>
        </p:txBody>
      </p:sp>
      <p:sp>
        <p:nvSpPr>
          <p:cNvPr id="242" name="Google Shape;242;p34"/>
          <p:cNvSpPr txBox="1"/>
          <p:nvPr/>
        </p:nvSpPr>
        <p:spPr>
          <a:xfrm>
            <a:off x="4805475" y="1403288"/>
            <a:ext cx="26178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chemeClr val="lt1"/>
                </a:solidFill>
                <a:latin typeface="Roboto"/>
                <a:ea typeface="Roboto"/>
                <a:cs typeface="Roboto"/>
                <a:sym typeface="Roboto"/>
              </a:rPr>
              <a:t>The result is telling us that we have </a:t>
            </a:r>
            <a:r>
              <a:rPr i="1" lang="en" sz="1500">
                <a:solidFill>
                  <a:schemeClr val="lt1"/>
                </a:solidFill>
                <a:latin typeface="Roboto"/>
                <a:ea typeface="Roboto"/>
                <a:cs typeface="Roboto"/>
                <a:sym typeface="Roboto"/>
              </a:rPr>
              <a:t>424+642</a:t>
            </a:r>
            <a:r>
              <a:rPr lang="en" sz="1500">
                <a:solidFill>
                  <a:schemeClr val="lt1"/>
                </a:solidFill>
                <a:latin typeface="Roboto"/>
                <a:ea typeface="Roboto"/>
                <a:cs typeface="Roboto"/>
                <a:sym typeface="Roboto"/>
              </a:rPr>
              <a:t> correct predictions and </a:t>
            </a:r>
            <a:r>
              <a:rPr i="1" lang="en" sz="1500">
                <a:solidFill>
                  <a:schemeClr val="lt1"/>
                </a:solidFill>
                <a:latin typeface="Roboto"/>
                <a:ea typeface="Roboto"/>
                <a:cs typeface="Roboto"/>
                <a:sym typeface="Roboto"/>
              </a:rPr>
              <a:t>233+115 </a:t>
            </a:r>
            <a:r>
              <a:rPr lang="en" sz="1500">
                <a:solidFill>
                  <a:schemeClr val="lt1"/>
                </a:solidFill>
                <a:latin typeface="Roboto"/>
                <a:ea typeface="Roboto"/>
                <a:cs typeface="Roboto"/>
                <a:sym typeface="Roboto"/>
              </a:rPr>
              <a:t>incorrect predictions.</a:t>
            </a:r>
            <a:endParaRPr sz="1300">
              <a:solidFill>
                <a:schemeClr val="lt1"/>
              </a:solidFill>
              <a:latin typeface="Roboto"/>
              <a:ea typeface="Roboto"/>
              <a:cs typeface="Roboto"/>
              <a:sym typeface="Roboto"/>
            </a:endParaRPr>
          </a:p>
        </p:txBody>
      </p:sp>
      <p:pic>
        <p:nvPicPr>
          <p:cNvPr id="243" name="Google Shape;243;p34"/>
          <p:cNvPicPr preferRelativeResize="0"/>
          <p:nvPr/>
        </p:nvPicPr>
        <p:blipFill>
          <a:blip r:embed="rId3">
            <a:alphaModFix/>
          </a:blip>
          <a:stretch>
            <a:fillRect/>
          </a:stretch>
        </p:blipFill>
        <p:spPr>
          <a:xfrm>
            <a:off x="824500" y="1343025"/>
            <a:ext cx="3257550" cy="1228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Overhead shot of young people sitting on a boardwalk" id="248" name="Google Shape;248;p35"/>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249" name="Google Shape;249;p35"/>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Conclusion   </a:t>
            </a:r>
            <a:r>
              <a:rPr b="1" lang="en" sz="3000"/>
              <a:t>?</a:t>
            </a:r>
            <a:endParaRPr sz="3000"/>
          </a:p>
          <a:p>
            <a:pPr indent="0" lvl="0" marL="0" rtl="0" algn="l">
              <a:spcBef>
                <a:spcPts val="1000"/>
              </a:spcBef>
              <a:spcAft>
                <a:spcPts val="0"/>
              </a:spcAft>
              <a:buNone/>
            </a:pPr>
            <a:r>
              <a:rPr lang="en" sz="3000"/>
              <a:t>Possible Predictor Variables: Var1, Var2, and ‘Age’</a:t>
            </a:r>
            <a:endParaRPr sz="3000"/>
          </a:p>
          <a:p>
            <a:pPr indent="0" lvl="0" marL="0" rtl="0" algn="l">
              <a:spcBef>
                <a:spcPts val="1000"/>
              </a:spcBef>
              <a:spcAft>
                <a:spcPts val="0"/>
              </a:spcAft>
              <a:buNone/>
            </a:pPr>
            <a:r>
              <a:t/>
            </a:r>
            <a:endParaRPr sz="3000"/>
          </a:p>
          <a:p>
            <a:pPr indent="0" lvl="0" marL="0" rtl="0" algn="l">
              <a:spcBef>
                <a:spcPts val="1000"/>
              </a:spcBef>
              <a:spcAft>
                <a:spcPts val="1000"/>
              </a:spcAft>
              <a:buNone/>
            </a:pPr>
            <a:r>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Closeup from the side of a hand pushing a knob on an audio mixer" id="79" name="Google Shape;79;p15"/>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0" name="Google Shape;80;p1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1" name="Google Shape;81;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What is Regression? Regression analysis is a form of predictive modelling technique which investigates the relationship between a dependant and independent variable.</a:t>
            </a:r>
            <a:endParaRPr sz="1500"/>
          </a:p>
          <a:p>
            <a:pPr indent="0" lvl="0" marL="0" rtl="0" algn="l">
              <a:spcBef>
                <a:spcPts val="1600"/>
              </a:spcBef>
              <a:spcAft>
                <a:spcPts val="0"/>
              </a:spcAft>
              <a:buNone/>
            </a:pPr>
            <a:r>
              <a:rPr lang="en" sz="1500"/>
              <a:t>what is Logistic Regression and why? Logistic Regression produces results in a binary format which is used to predict the outcome of the categorical dependant variable.</a:t>
            </a:r>
            <a:endParaRPr sz="1500"/>
          </a:p>
          <a:p>
            <a:pPr indent="0" lvl="0" marL="0" rtl="0" algn="l">
              <a:spcBef>
                <a:spcPts val="1600"/>
              </a:spcBef>
              <a:spcAft>
                <a:spcPts val="0"/>
              </a:spcAft>
              <a:buNone/>
            </a:pPr>
            <a:r>
              <a:rPr lang="en" sz="1500"/>
              <a:t>So the output should be discrete/categorical.</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Analysis Process</a:t>
            </a:r>
            <a:endParaRPr/>
          </a:p>
        </p:txBody>
      </p:sp>
      <p:cxnSp>
        <p:nvCxnSpPr>
          <p:cNvPr id="87" name="Google Shape;87;p16"/>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88" name="Google Shape;88;p16"/>
          <p:cNvSpPr txBox="1"/>
          <p:nvPr>
            <p:ph type="title"/>
          </p:nvPr>
        </p:nvSpPr>
        <p:spPr>
          <a:xfrm>
            <a:off x="961962" y="2678812"/>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Clean the Data</a:t>
            </a:r>
            <a:endParaRPr sz="1700">
              <a:solidFill>
                <a:schemeClr val="dk1"/>
              </a:solidFill>
            </a:endParaRPr>
          </a:p>
        </p:txBody>
      </p:sp>
      <p:cxnSp>
        <p:nvCxnSpPr>
          <p:cNvPr id="89" name="Google Shape;89;p16"/>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90" name="Google Shape;90;p16"/>
          <p:cNvSpPr txBox="1"/>
          <p:nvPr>
            <p:ph type="title"/>
          </p:nvPr>
        </p:nvSpPr>
        <p:spPr>
          <a:xfrm>
            <a:off x="3442812" y="250795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Analyze the Data</a:t>
            </a:r>
            <a:endParaRPr sz="1700">
              <a:solidFill>
                <a:schemeClr val="dk1"/>
              </a:solidFill>
            </a:endParaRPr>
          </a:p>
        </p:txBody>
      </p:sp>
      <p:cxnSp>
        <p:nvCxnSpPr>
          <p:cNvPr id="91" name="Google Shape;91;p16"/>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92" name="Google Shape;92;p16"/>
          <p:cNvSpPr txBox="1"/>
          <p:nvPr>
            <p:ph type="title"/>
          </p:nvPr>
        </p:nvSpPr>
        <p:spPr>
          <a:xfrm>
            <a:off x="6518787" y="228669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Visualize and Share Findings</a:t>
            </a:r>
            <a:endParaRPr sz="1700">
              <a:solidFill>
                <a:schemeClr val="dk1"/>
              </a:solidFill>
            </a:endParaRPr>
          </a:p>
        </p:txBody>
      </p:sp>
      <p:grpSp>
        <p:nvGrpSpPr>
          <p:cNvPr id="93" name="Google Shape;93;p16"/>
          <p:cNvGrpSpPr/>
          <p:nvPr/>
        </p:nvGrpSpPr>
        <p:grpSpPr>
          <a:xfrm>
            <a:off x="929030" y="3219673"/>
            <a:ext cx="6993309" cy="1520400"/>
            <a:chOff x="929030" y="3219673"/>
            <a:chExt cx="6993309" cy="1520400"/>
          </a:xfrm>
        </p:grpSpPr>
        <p:cxnSp>
          <p:nvCxnSpPr>
            <p:cNvPr id="94" name="Google Shape;94;p16"/>
            <p:cNvCxnSpPr>
              <a:stCxn id="95" idx="6"/>
              <a:endCxn id="96"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95" name="Google Shape;95;p16"/>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90250" y="488250"/>
            <a:ext cx="6227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pic>
        <p:nvPicPr>
          <p:cNvPr id="103" name="Google Shape;103;p17"/>
          <p:cNvPicPr preferRelativeResize="0"/>
          <p:nvPr/>
        </p:nvPicPr>
        <p:blipFill>
          <a:blip r:embed="rId3">
            <a:alphaModFix/>
          </a:blip>
          <a:stretch>
            <a:fillRect/>
          </a:stretch>
        </p:blipFill>
        <p:spPr>
          <a:xfrm>
            <a:off x="1029675" y="1171125"/>
            <a:ext cx="3003745" cy="3713850"/>
          </a:xfrm>
          <a:prstGeom prst="rect">
            <a:avLst/>
          </a:prstGeom>
          <a:noFill/>
          <a:ln>
            <a:noFill/>
          </a:ln>
        </p:spPr>
      </p:pic>
      <p:sp>
        <p:nvSpPr>
          <p:cNvPr id="104" name="Google Shape;104;p17"/>
          <p:cNvSpPr txBox="1"/>
          <p:nvPr/>
        </p:nvSpPr>
        <p:spPr>
          <a:xfrm>
            <a:off x="4259125" y="1556500"/>
            <a:ext cx="261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1 Target Variable</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16 Predictor Variables</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4,712 records</a:t>
            </a:r>
            <a:endParaRPr b="1">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90250" y="488250"/>
            <a:ext cx="6227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10" name="Google Shape;110;p18"/>
          <p:cNvSpPr txBox="1"/>
          <p:nvPr/>
        </p:nvSpPr>
        <p:spPr>
          <a:xfrm>
            <a:off x="5681200" y="1509650"/>
            <a:ext cx="261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Converted ‘Target_flg’ variables from object (Y, N) to float (1,0)</a:t>
            </a:r>
            <a:endParaRPr b="1">
              <a:solidFill>
                <a:schemeClr val="lt1"/>
              </a:solidFill>
              <a:latin typeface="Roboto"/>
              <a:ea typeface="Roboto"/>
              <a:cs typeface="Roboto"/>
              <a:sym typeface="Roboto"/>
            </a:endParaRPr>
          </a:p>
        </p:txBody>
      </p:sp>
      <p:pic>
        <p:nvPicPr>
          <p:cNvPr id="111" name="Google Shape;111;p18"/>
          <p:cNvPicPr preferRelativeResize="0"/>
          <p:nvPr/>
        </p:nvPicPr>
        <p:blipFill>
          <a:blip r:embed="rId3">
            <a:alphaModFix/>
          </a:blip>
          <a:stretch>
            <a:fillRect/>
          </a:stretch>
        </p:blipFill>
        <p:spPr>
          <a:xfrm>
            <a:off x="548600" y="1509650"/>
            <a:ext cx="4933950" cy="1247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90250" y="488250"/>
            <a:ext cx="6227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17" name="Google Shape;117;p19"/>
          <p:cNvSpPr txBox="1"/>
          <p:nvPr/>
        </p:nvSpPr>
        <p:spPr>
          <a:xfrm>
            <a:off x="6261325" y="1552100"/>
            <a:ext cx="261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Dropped data values:</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b="1" lang="en">
                <a:solidFill>
                  <a:schemeClr val="lt1"/>
                </a:solidFill>
                <a:latin typeface="Roboto"/>
                <a:ea typeface="Roboto"/>
                <a:cs typeface="Roboto"/>
                <a:sym typeface="Roboto"/>
              </a:rPr>
              <a:t>ID</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b="1" lang="en">
                <a:solidFill>
                  <a:schemeClr val="lt1"/>
                </a:solidFill>
                <a:latin typeface="Roboto"/>
                <a:ea typeface="Roboto"/>
                <a:cs typeface="Roboto"/>
                <a:sym typeface="Roboto"/>
              </a:rPr>
              <a:t>Country</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AutoNum type="arabicPeriod"/>
            </a:pPr>
            <a:r>
              <a:rPr b="1" lang="en">
                <a:solidFill>
                  <a:schemeClr val="lt1"/>
                </a:solidFill>
                <a:latin typeface="Roboto"/>
                <a:ea typeface="Roboto"/>
                <a:cs typeface="Roboto"/>
                <a:sym typeface="Roboto"/>
              </a:rPr>
              <a:t>ZIP Code</a:t>
            </a:r>
            <a:endParaRPr b="1">
              <a:solidFill>
                <a:schemeClr val="lt1"/>
              </a:solidFill>
              <a:latin typeface="Roboto"/>
              <a:ea typeface="Roboto"/>
              <a:cs typeface="Roboto"/>
              <a:sym typeface="Roboto"/>
            </a:endParaRPr>
          </a:p>
        </p:txBody>
      </p:sp>
      <p:pic>
        <p:nvPicPr>
          <p:cNvPr id="118" name="Google Shape;118;p19"/>
          <p:cNvPicPr preferRelativeResize="0"/>
          <p:nvPr/>
        </p:nvPicPr>
        <p:blipFill>
          <a:blip r:embed="rId3">
            <a:alphaModFix/>
          </a:blip>
          <a:stretch>
            <a:fillRect/>
          </a:stretch>
        </p:blipFill>
        <p:spPr>
          <a:xfrm>
            <a:off x="329250" y="1322875"/>
            <a:ext cx="5822882" cy="2497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90250" y="488250"/>
            <a:ext cx="62271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124" name="Google Shape;124;p20"/>
          <p:cNvSpPr txBox="1"/>
          <p:nvPr/>
        </p:nvSpPr>
        <p:spPr>
          <a:xfrm>
            <a:off x="660050" y="1240825"/>
            <a:ext cx="41106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lt1"/>
                </a:solidFill>
                <a:latin typeface="Verdana"/>
                <a:ea typeface="Verdana"/>
                <a:cs typeface="Verdana"/>
                <a:sym typeface="Verdana"/>
              </a:rPr>
              <a:t>The </a:t>
            </a:r>
            <a:r>
              <a:rPr lang="en" sz="1200">
                <a:solidFill>
                  <a:schemeClr val="lt1"/>
                </a:solidFill>
                <a:latin typeface="Courier New"/>
                <a:ea typeface="Courier New"/>
                <a:cs typeface="Courier New"/>
                <a:sym typeface="Courier New"/>
              </a:rPr>
              <a:t>describe()</a:t>
            </a:r>
            <a:r>
              <a:rPr lang="en" sz="1150">
                <a:solidFill>
                  <a:schemeClr val="lt1"/>
                </a:solidFill>
                <a:latin typeface="Verdana"/>
                <a:ea typeface="Verdana"/>
                <a:cs typeface="Verdana"/>
                <a:sym typeface="Verdana"/>
              </a:rPr>
              <a:t> method returns description of the data in the DataFrame.</a:t>
            </a:r>
            <a:endParaRPr b="1">
              <a:solidFill>
                <a:schemeClr val="lt1"/>
              </a:solidFill>
              <a:latin typeface="Roboto"/>
              <a:ea typeface="Roboto"/>
              <a:cs typeface="Roboto"/>
              <a:sym typeface="Roboto"/>
            </a:endParaRPr>
          </a:p>
        </p:txBody>
      </p:sp>
      <p:pic>
        <p:nvPicPr>
          <p:cNvPr id="125" name="Google Shape;125;p20"/>
          <p:cNvPicPr preferRelativeResize="0"/>
          <p:nvPr/>
        </p:nvPicPr>
        <p:blipFill>
          <a:blip r:embed="rId3">
            <a:alphaModFix/>
          </a:blip>
          <a:stretch>
            <a:fillRect/>
          </a:stretch>
        </p:blipFill>
        <p:spPr>
          <a:xfrm>
            <a:off x="660050" y="1727625"/>
            <a:ext cx="7118495" cy="2239900"/>
          </a:xfrm>
          <a:prstGeom prst="rect">
            <a:avLst/>
          </a:prstGeom>
          <a:noFill/>
          <a:ln>
            <a:noFill/>
          </a:ln>
        </p:spPr>
      </p:pic>
      <p:sp>
        <p:nvSpPr>
          <p:cNvPr id="126" name="Google Shape;126;p20"/>
          <p:cNvSpPr txBox="1"/>
          <p:nvPr/>
        </p:nvSpPr>
        <p:spPr>
          <a:xfrm>
            <a:off x="727550" y="3967525"/>
            <a:ext cx="5484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chemeClr val="lt1"/>
                </a:solidFill>
                <a:latin typeface="Verdana"/>
                <a:ea typeface="Verdana"/>
                <a:cs typeface="Verdana"/>
                <a:sym typeface="Verdana"/>
              </a:rPr>
              <a:t>count - The number of not-empty values.</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mean - The average (mean) value.</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std - The standard deviation.</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min - the minimum value.</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25% - The 25% percentile*.</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50% - The 50% percentile*.</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75% - The 75% percentile*.</a:t>
            </a:r>
            <a:endParaRPr sz="850">
              <a:solidFill>
                <a:schemeClr val="lt1"/>
              </a:solidFill>
              <a:latin typeface="Verdana"/>
              <a:ea typeface="Verdana"/>
              <a:cs typeface="Verdana"/>
              <a:sym typeface="Verdana"/>
            </a:endParaRPr>
          </a:p>
          <a:p>
            <a:pPr indent="0" lvl="0" marL="0" rtl="0" algn="l">
              <a:spcBef>
                <a:spcPts val="0"/>
              </a:spcBef>
              <a:spcAft>
                <a:spcPts val="0"/>
              </a:spcAft>
              <a:buNone/>
            </a:pPr>
            <a:r>
              <a:rPr lang="en" sz="850">
                <a:solidFill>
                  <a:schemeClr val="lt1"/>
                </a:solidFill>
                <a:latin typeface="Verdana"/>
                <a:ea typeface="Verdana"/>
                <a:cs typeface="Verdana"/>
                <a:sym typeface="Verdana"/>
              </a:rPr>
              <a:t>max - the maximum value.</a:t>
            </a:r>
            <a:endParaRPr sz="850">
              <a:solidFill>
                <a:schemeClr val="lt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54875" y="551925"/>
            <a:ext cx="7957200" cy="6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pic>
        <p:nvPicPr>
          <p:cNvPr id="132" name="Google Shape;132;p21"/>
          <p:cNvPicPr preferRelativeResize="0"/>
          <p:nvPr/>
        </p:nvPicPr>
        <p:blipFill>
          <a:blip r:embed="rId3">
            <a:alphaModFix/>
          </a:blip>
          <a:stretch>
            <a:fillRect/>
          </a:stretch>
        </p:blipFill>
        <p:spPr>
          <a:xfrm>
            <a:off x="675925" y="1321950"/>
            <a:ext cx="2903974" cy="3039500"/>
          </a:xfrm>
          <a:prstGeom prst="rect">
            <a:avLst/>
          </a:prstGeom>
          <a:noFill/>
          <a:ln>
            <a:noFill/>
          </a:ln>
        </p:spPr>
      </p:pic>
      <p:sp>
        <p:nvSpPr>
          <p:cNvPr id="133" name="Google Shape;133;p21"/>
          <p:cNvSpPr txBox="1"/>
          <p:nvPr/>
        </p:nvSpPr>
        <p:spPr>
          <a:xfrm>
            <a:off x="819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Age Count</a:t>
            </a:r>
            <a:endParaRPr b="1">
              <a:solidFill>
                <a:schemeClr val="lt1"/>
              </a:solidFill>
              <a:latin typeface="Roboto"/>
              <a:ea typeface="Roboto"/>
              <a:cs typeface="Roboto"/>
              <a:sym typeface="Roboto"/>
            </a:endParaRPr>
          </a:p>
        </p:txBody>
      </p:sp>
      <p:pic>
        <p:nvPicPr>
          <p:cNvPr id="134" name="Google Shape;134;p21"/>
          <p:cNvPicPr preferRelativeResize="0"/>
          <p:nvPr/>
        </p:nvPicPr>
        <p:blipFill>
          <a:blip r:embed="rId4">
            <a:alphaModFix/>
          </a:blip>
          <a:stretch>
            <a:fillRect/>
          </a:stretch>
        </p:blipFill>
        <p:spPr>
          <a:xfrm>
            <a:off x="4506775" y="1331450"/>
            <a:ext cx="2903975" cy="3051871"/>
          </a:xfrm>
          <a:prstGeom prst="rect">
            <a:avLst/>
          </a:prstGeom>
          <a:noFill/>
          <a:ln>
            <a:noFill/>
          </a:ln>
        </p:spPr>
      </p:pic>
      <p:sp>
        <p:nvSpPr>
          <p:cNvPr id="135" name="Google Shape;135;p21"/>
          <p:cNvSpPr txBox="1"/>
          <p:nvPr/>
        </p:nvSpPr>
        <p:spPr>
          <a:xfrm>
            <a:off x="4572000" y="4361450"/>
            <a:ext cx="261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Var1 Count</a:t>
            </a:r>
            <a:endParaRPr b="1">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